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Montserrat Bold" charset="1" panose="00000800000000000000"/>
      <p:regular r:id="rId24"/>
    </p:embeddedFont>
    <p:embeddedFont>
      <p:font typeface="Raleway" charset="1" panose="00000000000000000000"/>
      <p:regular r:id="rId25"/>
    </p:embeddedFont>
    <p:embeddedFont>
      <p:font typeface="Raleway Bold" charset="1" panose="00000000000000000000"/>
      <p:regular r:id="rId26"/>
    </p:embeddedFont>
    <p:embeddedFont>
      <p:font typeface="Montserrat" charset="1" panose="00000500000000000000"/>
      <p:regular r:id="rId39"/>
    </p:embeddedFont>
    <p:embeddedFont>
      <p:font typeface="Montserrat Italics" charset="1" panose="00000500000000000000"/>
      <p:regular r:id="rId40"/>
    </p:embeddedFont>
    <p:embeddedFont>
      <p:font typeface="Arial Bold" charset="1" panose="020B0802020202020204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notesMasters/notesMaster1.xml" Type="http://schemas.openxmlformats.org/officeDocument/2006/relationships/notesMaster"/><Relationship Id="rId22" Target="theme/theme2.xml" Type="http://schemas.openxmlformats.org/officeDocument/2006/relationships/theme"/><Relationship Id="rId23" Target="notesSlides/notesSlide1.xml" Type="http://schemas.openxmlformats.org/officeDocument/2006/relationships/notes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notesSlides/notesSlide2.xml" Type="http://schemas.openxmlformats.org/officeDocument/2006/relationships/notesSlide"/><Relationship Id="rId28" Target="notesSlides/notesSlide3.xml" Type="http://schemas.openxmlformats.org/officeDocument/2006/relationships/notesSlide"/><Relationship Id="rId29" Target="notesSlides/notesSlide4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5.xml" Type="http://schemas.openxmlformats.org/officeDocument/2006/relationships/notesSlide"/><Relationship Id="rId31" Target="notesSlides/notesSlide6.xml" Type="http://schemas.openxmlformats.org/officeDocument/2006/relationships/notesSlide"/><Relationship Id="rId32" Target="notesSlides/notesSlide7.xml" Type="http://schemas.openxmlformats.org/officeDocument/2006/relationships/notesSlide"/><Relationship Id="rId33" Target="notesSlides/notesSlide8.xml" Type="http://schemas.openxmlformats.org/officeDocument/2006/relationships/notesSlide"/><Relationship Id="rId34" Target="notesSlides/notesSlide9.xml" Type="http://schemas.openxmlformats.org/officeDocument/2006/relationships/notesSlide"/><Relationship Id="rId35" Target="notesSlides/notesSlide10.xml" Type="http://schemas.openxmlformats.org/officeDocument/2006/relationships/notesSlide"/><Relationship Id="rId36" Target="notesSlides/notesSlide11.xml" Type="http://schemas.openxmlformats.org/officeDocument/2006/relationships/notesSlide"/><Relationship Id="rId37" Target="notesSlides/notesSlide12.xml" Type="http://schemas.openxmlformats.org/officeDocument/2006/relationships/notesSlide"/><Relationship Id="rId38" Target="notesSlides/notesSlide13.xml" Type="http://schemas.openxmlformats.org/officeDocument/2006/relationships/notes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notesSlides/notesSlide14.xml" Type="http://schemas.openxmlformats.org/officeDocument/2006/relationships/notesSlide"/><Relationship Id="rId42" Target="fonts/font42.fntdata" Type="http://schemas.openxmlformats.org/officeDocument/2006/relationships/font"/><Relationship Id="rId43" Target="notesSlides/notesSlide15.xml" Type="http://schemas.openxmlformats.org/officeDocument/2006/relationships/notes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jpe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.jpe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jpe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jpe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jpe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jpe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jpe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50815" y="1724293"/>
            <a:ext cx="12832164" cy="3419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78"/>
              </a:lnSpc>
            </a:pPr>
            <a:r>
              <a:rPr lang="en-US" b="true" sz="10665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Reforma Agrária contemporânea: </a:t>
            </a:r>
          </a:p>
          <a:p>
            <a:pPr algn="l">
              <a:lnSpc>
                <a:spcPts val="5247"/>
              </a:lnSpc>
            </a:pPr>
            <a:r>
              <a:rPr lang="en-US" sz="5144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Um estudo de caso do Araras IV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182105" y="5756552"/>
            <a:ext cx="5800874" cy="1663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4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Por: </a:t>
            </a:r>
          </a:p>
          <a:p>
            <a:pPr algn="l">
              <a:lnSpc>
                <a:spcPts val="3264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Camila Silva Iunes</a:t>
            </a:r>
          </a:p>
          <a:p>
            <a:pPr algn="l">
              <a:lnSpc>
                <a:spcPts val="3264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Adriana Cavalieri Sais</a:t>
            </a:r>
          </a:p>
          <a:p>
            <a:pPr algn="l">
              <a:lnSpc>
                <a:spcPts val="3264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Leonardo Pinto de Magalhães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20636" y="679132"/>
            <a:ext cx="9425493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120"/>
              </a:lnSpc>
            </a:pPr>
            <a:r>
              <a:rPr lang="en-US" b="true" sz="600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 e discussão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37226" y="2244770"/>
            <a:ext cx="8351182" cy="638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Especulação imobiliária</a:t>
            </a:r>
          </a:p>
          <a:p>
            <a:pPr algn="just">
              <a:lnSpc>
                <a:spcPts val="4200"/>
              </a:lnSpc>
            </a:pP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Público historicamente urbano - origem proletária</a:t>
            </a:r>
          </a:p>
          <a:p>
            <a:pPr algn="just">
              <a:lnSpc>
                <a:spcPts val="4200"/>
              </a:lnSpc>
            </a:pP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Luta pela terra: novas tendências e necessidades de adaptação da Reforma Agrária Popular (Kageyama, 1999).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9841948" y="2457450"/>
            <a:ext cx="7417352" cy="531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Enfrentamento a exclusão social classes operária e camponesa (Kageyama, 1999).</a:t>
            </a:r>
          </a:p>
          <a:p>
            <a:pPr algn="just">
              <a:lnSpc>
                <a:spcPts val="4200"/>
              </a:lnSpc>
            </a:pP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Multifuncionalidade da terra ultrapassa a moradia e produção de alimentos, contribuindo com benefícios ambientais à sociedade (Silva, 2020).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21628" y="4703881"/>
            <a:ext cx="986899" cy="879237"/>
          </a:xfrm>
          <a:custGeom>
            <a:avLst/>
            <a:gdLst/>
            <a:ahLst/>
            <a:cxnLst/>
            <a:rect r="r" b="b" t="t" l="l"/>
            <a:pathLst>
              <a:path h="879237" w="986899">
                <a:moveTo>
                  <a:pt x="0" y="0"/>
                </a:moveTo>
                <a:lnTo>
                  <a:pt x="986899" y="0"/>
                </a:lnTo>
                <a:lnTo>
                  <a:pt x="986899" y="879238"/>
                </a:lnTo>
                <a:lnTo>
                  <a:pt x="0" y="87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1628" y="3279749"/>
            <a:ext cx="986899" cy="879237"/>
          </a:xfrm>
          <a:custGeom>
            <a:avLst/>
            <a:gdLst/>
            <a:ahLst/>
            <a:cxnLst/>
            <a:rect r="r" b="b" t="t" l="l"/>
            <a:pathLst>
              <a:path h="879237" w="986899">
                <a:moveTo>
                  <a:pt x="0" y="0"/>
                </a:moveTo>
                <a:lnTo>
                  <a:pt x="986899" y="0"/>
                </a:lnTo>
                <a:lnTo>
                  <a:pt x="986899" y="879237"/>
                </a:lnTo>
                <a:lnTo>
                  <a:pt x="0" y="879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7226" y="2074981"/>
            <a:ext cx="986899" cy="879237"/>
          </a:xfrm>
          <a:custGeom>
            <a:avLst/>
            <a:gdLst/>
            <a:ahLst/>
            <a:cxnLst/>
            <a:rect r="r" b="b" t="t" l="l"/>
            <a:pathLst>
              <a:path h="879237" w="986899">
                <a:moveTo>
                  <a:pt x="0" y="0"/>
                </a:moveTo>
                <a:lnTo>
                  <a:pt x="986899" y="0"/>
                </a:lnTo>
                <a:lnTo>
                  <a:pt x="986899" y="879238"/>
                </a:lnTo>
                <a:lnTo>
                  <a:pt x="0" y="87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688408" y="2301920"/>
            <a:ext cx="986899" cy="879237"/>
          </a:xfrm>
          <a:custGeom>
            <a:avLst/>
            <a:gdLst/>
            <a:ahLst/>
            <a:cxnLst/>
            <a:rect r="r" b="b" t="t" l="l"/>
            <a:pathLst>
              <a:path h="879237" w="986899">
                <a:moveTo>
                  <a:pt x="0" y="0"/>
                </a:moveTo>
                <a:lnTo>
                  <a:pt x="986899" y="0"/>
                </a:lnTo>
                <a:lnTo>
                  <a:pt x="986899" y="879237"/>
                </a:lnTo>
                <a:lnTo>
                  <a:pt x="0" y="879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688408" y="4584983"/>
            <a:ext cx="986899" cy="879237"/>
          </a:xfrm>
          <a:custGeom>
            <a:avLst/>
            <a:gdLst/>
            <a:ahLst/>
            <a:cxnLst/>
            <a:rect r="r" b="b" t="t" l="l"/>
            <a:pathLst>
              <a:path h="879237" w="986899">
                <a:moveTo>
                  <a:pt x="0" y="0"/>
                </a:moveTo>
                <a:lnTo>
                  <a:pt x="986899" y="0"/>
                </a:lnTo>
                <a:lnTo>
                  <a:pt x="986899" y="879237"/>
                </a:lnTo>
                <a:lnTo>
                  <a:pt x="0" y="879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660071"/>
            <a:ext cx="15654735" cy="7496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3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a) Acesso a terra;</a:t>
            </a:r>
          </a:p>
          <a:p>
            <a:pPr algn="just">
              <a:lnSpc>
                <a:spcPts val="7500"/>
              </a:lnSpc>
            </a:pPr>
            <a:r>
              <a:rPr lang="en-US" sz="3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b)Moradia;</a:t>
            </a:r>
          </a:p>
          <a:p>
            <a:pPr algn="just">
              <a:lnSpc>
                <a:spcPts val="7500"/>
              </a:lnSpc>
            </a:pPr>
            <a:r>
              <a:rPr lang="en-US" sz="3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c) Infraestrutura – água, energia elétrica e saneamento básico; </a:t>
            </a:r>
          </a:p>
          <a:p>
            <a:pPr algn="just">
              <a:lnSpc>
                <a:spcPts val="7500"/>
              </a:lnSpc>
            </a:pPr>
            <a:r>
              <a:rPr lang="en-US" sz="3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d) Estradas trafegáveis; </a:t>
            </a:r>
          </a:p>
          <a:p>
            <a:pPr algn="just">
              <a:lnSpc>
                <a:spcPts val="7500"/>
              </a:lnSpc>
            </a:pPr>
            <a:r>
              <a:rPr lang="en-US" sz="3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e) Transporte público que transite nessas vias; </a:t>
            </a:r>
          </a:p>
          <a:p>
            <a:pPr algn="just">
              <a:lnSpc>
                <a:spcPts val="7500"/>
              </a:lnSpc>
            </a:pPr>
            <a:r>
              <a:rPr lang="en-US" sz="3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f)Acesso à educação básica, técnica e de ensino superior; </a:t>
            </a:r>
          </a:p>
          <a:p>
            <a:pPr algn="just">
              <a:lnSpc>
                <a:spcPts val="7500"/>
              </a:lnSpc>
            </a:pPr>
            <a:r>
              <a:rPr lang="en-US" sz="3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g) Acesso à saúde preventiva e curativa, pública e gratuita;</a:t>
            </a:r>
          </a:p>
          <a:p>
            <a:pPr algn="just">
              <a:lnSpc>
                <a:spcPts val="750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507942" y="574358"/>
            <a:ext cx="5564236" cy="5321433"/>
          </a:xfrm>
          <a:custGeom>
            <a:avLst/>
            <a:gdLst/>
            <a:ahLst/>
            <a:cxnLst/>
            <a:rect r="r" b="b" t="t" l="l"/>
            <a:pathLst>
              <a:path h="5321433" w="5564236">
                <a:moveTo>
                  <a:pt x="0" y="0"/>
                </a:moveTo>
                <a:lnTo>
                  <a:pt x="5564236" y="0"/>
                </a:lnTo>
                <a:lnTo>
                  <a:pt x="5564236" y="5321432"/>
                </a:lnTo>
                <a:lnTo>
                  <a:pt x="0" y="5321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52664" y="1802946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592936" y="679132"/>
            <a:ext cx="5102129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120"/>
              </a:lnSpc>
            </a:pPr>
            <a:r>
              <a:rPr lang="en-US" b="true" sz="600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Conclusões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7226" y="1517196"/>
            <a:ext cx="1623060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PROGRAMAS E POLÍTICAS DE REFORMA AGRÁRIA: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52664" y="4820058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2664" y="5825762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3"/>
                </a:lnTo>
                <a:lnTo>
                  <a:pt x="0" y="5485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2664" y="3814354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52664" y="2808650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52664" y="6831465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52664" y="7656592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92936" y="679132"/>
            <a:ext cx="5102129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120"/>
              </a:lnSpc>
            </a:pPr>
            <a:r>
              <a:rPr lang="en-US" b="true" sz="600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Conclusões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37226" y="1517196"/>
            <a:ext cx="1623060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PROGRAMAS E POLÍTICAS DE REFORMA AGRÁRIA: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705723"/>
            <a:ext cx="16643298" cy="6543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h) Espaços culturais e estímulo à sociabilidade;</a:t>
            </a:r>
          </a:p>
          <a:p>
            <a:pPr algn="l">
              <a:lnSpc>
                <a:spcPts val="750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i) Democratização dos meios de comunicação; </a:t>
            </a:r>
          </a:p>
          <a:p>
            <a:pPr algn="l">
              <a:lnSpc>
                <a:spcPts val="750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j) Incentivo à cooperação;</a:t>
            </a:r>
          </a:p>
          <a:p>
            <a:pPr algn="l">
              <a:lnSpc>
                <a:spcPts val="750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k) Reorganização do sistema alimentar com incentivo à consolidação da agroecologia;</a:t>
            </a:r>
          </a:p>
          <a:p>
            <a:pPr algn="l">
              <a:lnSpc>
                <a:spcPts val="750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l)Incentivo às atividades não agrícolas inseridas nas dimensões agroecológicas – políticas de emprego e salário dignos.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564003" y="46147"/>
            <a:ext cx="6208932" cy="5937997"/>
          </a:xfrm>
          <a:custGeom>
            <a:avLst/>
            <a:gdLst/>
            <a:ahLst/>
            <a:cxnLst/>
            <a:rect r="r" b="b" t="t" l="l"/>
            <a:pathLst>
              <a:path h="5937997" w="6208932">
                <a:moveTo>
                  <a:pt x="0" y="0"/>
                </a:moveTo>
                <a:lnTo>
                  <a:pt x="6208932" y="0"/>
                </a:lnTo>
                <a:lnTo>
                  <a:pt x="6208932" y="5937997"/>
                </a:lnTo>
                <a:lnTo>
                  <a:pt x="0" y="5937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2664" y="1802946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52664" y="4820058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2664" y="5825762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3"/>
                </a:lnTo>
                <a:lnTo>
                  <a:pt x="0" y="5485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2664" y="3814354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52664" y="2808650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52664" y="6831465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52664" y="7656592"/>
            <a:ext cx="527249" cy="548504"/>
          </a:xfrm>
          <a:custGeom>
            <a:avLst/>
            <a:gdLst/>
            <a:ahLst/>
            <a:cxnLst/>
            <a:rect r="r" b="b" t="t" l="l"/>
            <a:pathLst>
              <a:path h="548504" w="527249">
                <a:moveTo>
                  <a:pt x="0" y="0"/>
                </a:moveTo>
                <a:lnTo>
                  <a:pt x="527249" y="0"/>
                </a:lnTo>
                <a:lnTo>
                  <a:pt x="527249" y="548504"/>
                </a:lnTo>
                <a:lnTo>
                  <a:pt x="0" y="54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32959" y="679132"/>
            <a:ext cx="10604374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6000" b="true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 bibliográficas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57535" y="1951756"/>
            <a:ext cx="15371889" cy="669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AVILA, J. E. </a:t>
            </a:r>
            <a:r>
              <a:rPr lang="en-US" sz="27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et. al.</a:t>
            </a: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Atividades de Divulgação de Técnicas de Rochagem com Agricultores Familiares de Assentamentos de Araras (SP). </a:t>
            </a:r>
            <a:r>
              <a:rPr lang="en-US" sz="27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Rev. Bras. De Agroecologia</a:t>
            </a: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 Vol. 4 No. 2, 2009.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CAMPANHOLA, C. &amp; GRAZIANO DA SILVA, J. Diretrizes de Políticas Públicas para o novo rural brasileiro: Incorporando a Noção de Desenvolvimento Local. Anais do XXXVII Congresso da SOBER, Foz do Iguaçu, PR, 1999.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 SILVA, A. P. S. Comunas da terra: relações entre sujeitos na paisagem híbrida campo-cidade. Diálogos possíveis, v. 12, n. 2, 2013.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GRAZIANO DA SILVA, J. O novo rural brasileiro. Campinas: IE-UNICAMP. Coleção Pesquisa, n. 1, 1999, 153 p.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KAGEYAMA,  A.  Pluriatividade na  agricultura  paulista. Revista  de  Economia  e Sociologia Rural, Brasília,v.37, n.1, p.35-56, 1999.</a:t>
            </a:r>
          </a:p>
          <a:p>
            <a:pPr algn="l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19168" y="585846"/>
            <a:ext cx="9862266" cy="1356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6000" b="true">
                <a:solidFill>
                  <a:srgbClr val="1155CC"/>
                </a:solidFill>
                <a:latin typeface="Arial Bold"/>
                <a:ea typeface="Arial Bold"/>
                <a:cs typeface="Arial Bold"/>
                <a:sym typeface="Arial Bold"/>
              </a:rPr>
              <a:t>Referências bibliográficas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58056" y="1685925"/>
            <a:ext cx="15371889" cy="753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MARTINS, A. N </a:t>
            </a:r>
            <a:r>
              <a:rPr lang="en-US" sz="27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et. al.</a:t>
            </a: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Análise da pluriatividade dos agricultores no assentamento de Reforma Agrária “Bom Fim” - Angicos/RN. </a:t>
            </a:r>
            <a:r>
              <a:rPr lang="en-US" sz="27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Rev. GeoInterações</a:t>
            </a: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Assú, v.5, n.1, p.2-15,ISSN 2526-3889,  2021.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MASSARO JUNIOR, L. R.. Levantamento de raízes e tubérculos nos assentamentos rurais I, II, II, IV, no município de Araras/SP. Trabalho de Conclusão de curso Licenciatura e Bacharelado – Ciências biológicas. UNESP, Instituto de Biociências de Rio Claro.. 28 pg. 2009, Rio Claro, SP. 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OLIVEIRA, J.TA. (Coord.) (2012). Segurança alimentar no campo. Redesenhos agroecológicos da produção em áreas de assentamento e remanescentes de quilombos. Relatório Parcial de Pesquisa.Feagri/Unicamp – CNPq. Jul/2012. 90p. Campinas, Brasil.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SILVA, B. A. et al. Análise espacial da cobertura arbórea em paisagem de assentamentos de reforma agrária em Araras (SP, Brasil). Rev. </a:t>
            </a:r>
            <a:r>
              <a:rPr lang="en-US" sz="27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RA’EGA,</a:t>
            </a: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Curitiba, PR, V.51, p. 81–101, 2021.</a:t>
            </a:r>
          </a:p>
          <a:p>
            <a:pPr algn="l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18801" y="417622"/>
            <a:ext cx="9862266" cy="1356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6000" b="true">
                <a:solidFill>
                  <a:srgbClr val="1155CC"/>
                </a:solidFill>
                <a:latin typeface="Arial Bold"/>
                <a:ea typeface="Arial Bold"/>
                <a:cs typeface="Arial Bold"/>
                <a:sym typeface="Arial Bold"/>
              </a:rPr>
              <a:t>Referências bibliográficas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57535" y="1951757"/>
            <a:ext cx="15371889" cy="627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SOUZA-ESQUERDO, V. F. </a:t>
            </a:r>
            <a:r>
              <a:rPr lang="en-US" sz="2800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et. </a:t>
            </a:r>
            <a:r>
              <a:rPr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</a:t>
            </a:r>
            <a:r>
              <a:rPr lang="en-US" sz="2800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</a:t>
            </a:r>
            <a:r>
              <a:rPr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Segurança Alimentar e Nutricional e qualidade de vida em assentamentos rurais. Campinas, 20(1): pg. 13-23, 2013.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TIBURCIO, I. P.  A resistência feminina nos assentamentos de Araras (SP): perspectivas geográficas feministas pelas lentes da geo-foto-grafia. Dissertação. 2024.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VERBURG, P. H. </a:t>
            </a:r>
            <a:r>
              <a:rPr lang="en-US" sz="2800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et</a:t>
            </a:r>
            <a:r>
              <a:rPr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al. From land cover change to land function dynamics: A major challenge to improve land characterization. </a:t>
            </a:r>
            <a:r>
              <a:rPr lang="en-US" sz="28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Journal of Environmental Management</a:t>
            </a:r>
            <a:r>
              <a:rPr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90(3), 1327–1335, 2009.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VILLAR, G. H. do L.. Análise de políticas públicas: o Programa de Aquisição de Alimentos (PAA) em assentamentos rurais no município de Araras, estado de São Paulo. Tese, 2017.</a:t>
            </a:r>
          </a:p>
          <a:p>
            <a:pPr algn="l">
              <a:lnSpc>
                <a:spcPts val="336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197040"/>
            <a:ext cx="4184527" cy="6223168"/>
            <a:chOff x="0" y="0"/>
            <a:chExt cx="603316" cy="8972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03316" cy="897243"/>
            </a:xfrm>
            <a:custGeom>
              <a:avLst/>
              <a:gdLst/>
              <a:ahLst/>
              <a:cxnLst/>
              <a:rect r="r" b="b" t="t" l="l"/>
              <a:pathLst>
                <a:path h="897243" w="603316">
                  <a:moveTo>
                    <a:pt x="42553" y="0"/>
                  </a:moveTo>
                  <a:lnTo>
                    <a:pt x="560763" y="0"/>
                  </a:lnTo>
                  <a:cubicBezTo>
                    <a:pt x="584264" y="0"/>
                    <a:pt x="603316" y="19052"/>
                    <a:pt x="603316" y="42553"/>
                  </a:cubicBezTo>
                  <a:lnTo>
                    <a:pt x="603316" y="854690"/>
                  </a:lnTo>
                  <a:cubicBezTo>
                    <a:pt x="603316" y="865975"/>
                    <a:pt x="598833" y="876799"/>
                    <a:pt x="590852" y="884779"/>
                  </a:cubicBezTo>
                  <a:cubicBezTo>
                    <a:pt x="582872" y="892759"/>
                    <a:pt x="572049" y="897243"/>
                    <a:pt x="560763" y="897243"/>
                  </a:cubicBezTo>
                  <a:lnTo>
                    <a:pt x="42553" y="897243"/>
                  </a:lnTo>
                  <a:cubicBezTo>
                    <a:pt x="31267" y="897243"/>
                    <a:pt x="20444" y="892759"/>
                    <a:pt x="12463" y="884779"/>
                  </a:cubicBezTo>
                  <a:cubicBezTo>
                    <a:pt x="4483" y="876799"/>
                    <a:pt x="0" y="865975"/>
                    <a:pt x="0" y="854690"/>
                  </a:cubicBezTo>
                  <a:lnTo>
                    <a:pt x="0" y="42553"/>
                  </a:lnTo>
                  <a:cubicBezTo>
                    <a:pt x="0" y="31267"/>
                    <a:pt x="4483" y="20444"/>
                    <a:pt x="12463" y="12463"/>
                  </a:cubicBezTo>
                  <a:cubicBezTo>
                    <a:pt x="20444" y="4483"/>
                    <a:pt x="31267" y="0"/>
                    <a:pt x="42553" y="0"/>
                  </a:cubicBezTo>
                  <a:close/>
                </a:path>
              </a:pathLst>
            </a:custGeom>
            <a:blipFill>
              <a:blip r:embed="rId4"/>
              <a:stretch>
                <a:fillRect l="-6925" t="0" r="-6925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5883059" y="3789114"/>
            <a:ext cx="5736254" cy="4576366"/>
            <a:chOff x="0" y="0"/>
            <a:chExt cx="1018806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18806" cy="812800"/>
            </a:xfrm>
            <a:custGeom>
              <a:avLst/>
              <a:gdLst/>
              <a:ahLst/>
              <a:cxnLst/>
              <a:rect r="r" b="b" t="t" l="l"/>
              <a:pathLst>
                <a:path h="812800" w="1018806">
                  <a:moveTo>
                    <a:pt x="31042" y="0"/>
                  </a:moveTo>
                  <a:lnTo>
                    <a:pt x="987764" y="0"/>
                  </a:lnTo>
                  <a:cubicBezTo>
                    <a:pt x="1004908" y="0"/>
                    <a:pt x="1018806" y="13898"/>
                    <a:pt x="1018806" y="31042"/>
                  </a:cubicBezTo>
                  <a:lnTo>
                    <a:pt x="1018806" y="781758"/>
                  </a:lnTo>
                  <a:cubicBezTo>
                    <a:pt x="1018806" y="798902"/>
                    <a:pt x="1004908" y="812800"/>
                    <a:pt x="987764" y="812800"/>
                  </a:cubicBezTo>
                  <a:lnTo>
                    <a:pt x="31042" y="812800"/>
                  </a:lnTo>
                  <a:cubicBezTo>
                    <a:pt x="13898" y="812800"/>
                    <a:pt x="0" y="798902"/>
                    <a:pt x="0" y="781758"/>
                  </a:cubicBezTo>
                  <a:lnTo>
                    <a:pt x="0" y="31042"/>
                  </a:lnTo>
                  <a:cubicBezTo>
                    <a:pt x="0" y="13898"/>
                    <a:pt x="13898" y="0"/>
                    <a:pt x="31042" y="0"/>
                  </a:cubicBezTo>
                  <a:close/>
                </a:path>
              </a:pathLst>
            </a:custGeom>
            <a:blipFill>
              <a:blip r:embed="rId5"/>
              <a:stretch>
                <a:fillRect l="-5183" t="0" r="-5183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182691" y="1483042"/>
            <a:ext cx="7076609" cy="4437324"/>
            <a:chOff x="0" y="0"/>
            <a:chExt cx="1045191" cy="6553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45191" cy="655378"/>
            </a:xfrm>
            <a:custGeom>
              <a:avLst/>
              <a:gdLst/>
              <a:ahLst/>
              <a:cxnLst/>
              <a:rect r="r" b="b" t="t" l="l"/>
              <a:pathLst>
                <a:path h="655378" w="1045191">
                  <a:moveTo>
                    <a:pt x="522596" y="0"/>
                  </a:moveTo>
                  <a:cubicBezTo>
                    <a:pt x="233974" y="0"/>
                    <a:pt x="0" y="146711"/>
                    <a:pt x="0" y="327689"/>
                  </a:cubicBezTo>
                  <a:cubicBezTo>
                    <a:pt x="0" y="508666"/>
                    <a:pt x="233974" y="655378"/>
                    <a:pt x="522596" y="655378"/>
                  </a:cubicBezTo>
                  <a:cubicBezTo>
                    <a:pt x="811217" y="655378"/>
                    <a:pt x="1045191" y="508666"/>
                    <a:pt x="1045191" y="327689"/>
                  </a:cubicBezTo>
                  <a:cubicBezTo>
                    <a:pt x="1045191" y="146711"/>
                    <a:pt x="811217" y="0"/>
                    <a:pt x="522596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2017" r="0" b="-2017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5557210" y="679132"/>
            <a:ext cx="7173580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b="true" sz="600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Contextualização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15481" y="1638345"/>
            <a:ext cx="6816717" cy="485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8"/>
              </a:lnSpc>
              <a:spcBef>
                <a:spcPct val="0"/>
              </a:spcBef>
            </a:pPr>
            <a:r>
              <a:rPr lang="en-US" sz="2898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1988: FUNÇÃO SOCIAL DA TERRA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8492979"/>
            <a:ext cx="8829486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Fonte: Cosme Coelho Rocha - Wikipedia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06095" y="8492979"/>
            <a:ext cx="8829486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Fonte: Fabiano dos Santos/MST Oficial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09087" y="6058247"/>
            <a:ext cx="8829486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Fonte: Fabiano dos Santos/MST Oficial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77159" y="1973648"/>
            <a:ext cx="5482141" cy="2922693"/>
          </a:xfrm>
          <a:custGeom>
            <a:avLst/>
            <a:gdLst/>
            <a:ahLst/>
            <a:cxnLst/>
            <a:rect r="r" b="b" t="t" l="l"/>
            <a:pathLst>
              <a:path h="2922693" w="5482141">
                <a:moveTo>
                  <a:pt x="0" y="0"/>
                </a:moveTo>
                <a:lnTo>
                  <a:pt x="5482141" y="0"/>
                </a:lnTo>
                <a:lnTo>
                  <a:pt x="5482141" y="2922693"/>
                </a:lnTo>
                <a:lnTo>
                  <a:pt x="0" y="2922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366" r="0" b="-214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03572" y="5266435"/>
            <a:ext cx="6334208" cy="3491825"/>
          </a:xfrm>
          <a:custGeom>
            <a:avLst/>
            <a:gdLst/>
            <a:ahLst/>
            <a:cxnLst/>
            <a:rect r="r" b="b" t="t" l="l"/>
            <a:pathLst>
              <a:path h="3491825" w="6334208">
                <a:moveTo>
                  <a:pt x="0" y="0"/>
                </a:moveTo>
                <a:lnTo>
                  <a:pt x="6334208" y="0"/>
                </a:lnTo>
                <a:lnTo>
                  <a:pt x="6334208" y="3491825"/>
                </a:lnTo>
                <a:lnTo>
                  <a:pt x="0" y="34918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7822" r="0" b="-12613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93562" y="2023787"/>
            <a:ext cx="7010270" cy="200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ENFRENTAMENTO (Da Silva, 2013): </a:t>
            </a:r>
          </a:p>
          <a:p>
            <a:pPr algn="just" marL="647700" indent="-323850" lvl="1">
              <a:lnSpc>
                <a:spcPts val="54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Exclusão social</a:t>
            </a:r>
          </a:p>
          <a:p>
            <a:pPr algn="just" marL="647700" indent="-323850" lvl="1">
              <a:lnSpc>
                <a:spcPts val="54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Contradições no meio urbano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93562" y="5104510"/>
            <a:ext cx="7010270" cy="358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ASSENTAMENTO PERIURBANO  (Graziano da Silva, 1999):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Aumento do número de famílias 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Redução de custos com políticas agrárias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56376" y="1603548"/>
            <a:ext cx="1144648" cy="1183377"/>
          </a:xfrm>
          <a:custGeom>
            <a:avLst/>
            <a:gdLst/>
            <a:ahLst/>
            <a:cxnLst/>
            <a:rect r="r" b="b" t="t" l="l"/>
            <a:pathLst>
              <a:path h="1183377" w="1144648">
                <a:moveTo>
                  <a:pt x="0" y="0"/>
                </a:moveTo>
                <a:lnTo>
                  <a:pt x="1144648" y="0"/>
                </a:lnTo>
                <a:lnTo>
                  <a:pt x="1144648" y="1183378"/>
                </a:lnTo>
                <a:lnTo>
                  <a:pt x="0" y="1183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6376" y="4304653"/>
            <a:ext cx="1144648" cy="1183377"/>
          </a:xfrm>
          <a:custGeom>
            <a:avLst/>
            <a:gdLst/>
            <a:ahLst/>
            <a:cxnLst/>
            <a:rect r="r" b="b" t="t" l="l"/>
            <a:pathLst>
              <a:path h="1183377" w="1144648">
                <a:moveTo>
                  <a:pt x="0" y="0"/>
                </a:moveTo>
                <a:lnTo>
                  <a:pt x="1144648" y="0"/>
                </a:lnTo>
                <a:lnTo>
                  <a:pt x="1144648" y="1183377"/>
                </a:lnTo>
                <a:lnTo>
                  <a:pt x="0" y="11833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787548" y="4024037"/>
            <a:ext cx="2712905" cy="1185471"/>
          </a:xfrm>
          <a:custGeom>
            <a:avLst/>
            <a:gdLst/>
            <a:ahLst/>
            <a:cxnLst/>
            <a:rect r="r" b="b" t="t" l="l"/>
            <a:pathLst>
              <a:path h="1185471" w="2712905">
                <a:moveTo>
                  <a:pt x="0" y="0"/>
                </a:moveTo>
                <a:lnTo>
                  <a:pt x="2712904" y="0"/>
                </a:lnTo>
                <a:lnTo>
                  <a:pt x="2712904" y="1185471"/>
                </a:lnTo>
                <a:lnTo>
                  <a:pt x="0" y="1185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557210" y="679132"/>
            <a:ext cx="7173580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b="true" sz="600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Contextualização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50097" y="1499912"/>
            <a:ext cx="802057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REFORMA AGRÁRIA E ACESSO À TERRA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77159" y="4972803"/>
            <a:ext cx="3873550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Fonte: Divulgado em Jornal Diários da Caratinga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34691" y="8920185"/>
            <a:ext cx="1642467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Fonte: Brasil de Fato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07933" y="1993397"/>
            <a:ext cx="3989601" cy="2659734"/>
          </a:xfrm>
          <a:custGeom>
            <a:avLst/>
            <a:gdLst/>
            <a:ahLst/>
            <a:cxnLst/>
            <a:rect r="r" b="b" t="t" l="l"/>
            <a:pathLst>
              <a:path h="2659734" w="3989601">
                <a:moveTo>
                  <a:pt x="0" y="0"/>
                </a:moveTo>
                <a:lnTo>
                  <a:pt x="3989601" y="0"/>
                </a:lnTo>
                <a:lnTo>
                  <a:pt x="3989601" y="2659733"/>
                </a:lnTo>
                <a:lnTo>
                  <a:pt x="0" y="26597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581053" y="1659333"/>
            <a:ext cx="3910027" cy="3910027"/>
          </a:xfrm>
          <a:custGeom>
            <a:avLst/>
            <a:gdLst/>
            <a:ahLst/>
            <a:cxnLst/>
            <a:rect r="r" b="b" t="t" l="l"/>
            <a:pathLst>
              <a:path h="3910027" w="3910027">
                <a:moveTo>
                  <a:pt x="0" y="0"/>
                </a:moveTo>
                <a:lnTo>
                  <a:pt x="3910027" y="0"/>
                </a:lnTo>
                <a:lnTo>
                  <a:pt x="3910027" y="3910027"/>
                </a:lnTo>
                <a:lnTo>
                  <a:pt x="0" y="39100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457659" y="5971470"/>
            <a:ext cx="7172155" cy="2998675"/>
          </a:xfrm>
          <a:custGeom>
            <a:avLst/>
            <a:gdLst/>
            <a:ahLst/>
            <a:cxnLst/>
            <a:rect r="r" b="b" t="t" l="l"/>
            <a:pathLst>
              <a:path h="2998675" w="7172155">
                <a:moveTo>
                  <a:pt x="0" y="0"/>
                </a:moveTo>
                <a:lnTo>
                  <a:pt x="7172155" y="0"/>
                </a:lnTo>
                <a:lnTo>
                  <a:pt x="7172155" y="2998675"/>
                </a:lnTo>
                <a:lnTo>
                  <a:pt x="0" y="2998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0974" t="-8919" r="0" b="-304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989944" y="3323263"/>
            <a:ext cx="2085355" cy="1509276"/>
          </a:xfrm>
          <a:custGeom>
            <a:avLst/>
            <a:gdLst/>
            <a:ahLst/>
            <a:cxnLst/>
            <a:rect r="r" b="b" t="t" l="l"/>
            <a:pathLst>
              <a:path h="1509276" w="2085355">
                <a:moveTo>
                  <a:pt x="0" y="0"/>
                </a:moveTo>
                <a:lnTo>
                  <a:pt x="2085355" y="0"/>
                </a:lnTo>
                <a:lnTo>
                  <a:pt x="2085355" y="1509276"/>
                </a:lnTo>
                <a:lnTo>
                  <a:pt x="0" y="15092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506030" y="195117"/>
            <a:ext cx="7173580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b="true" sz="600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Contextualização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060540"/>
            <a:ext cx="7046599" cy="7396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18"/>
              </a:lnSpc>
            </a:pPr>
            <a:r>
              <a:rPr lang="en-US" sz="2732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Pluralidade (Da Silva, 2013):</a:t>
            </a:r>
          </a:p>
          <a:p>
            <a:pPr algn="just" marL="589940" indent="-294970" lvl="1">
              <a:lnSpc>
                <a:spcPts val="5464"/>
              </a:lnSpc>
              <a:buFont typeface="Arial"/>
              <a:buChar char="•"/>
            </a:pPr>
            <a:r>
              <a:rPr lang="en-US" b="true" sz="273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Sujeitos sociais</a:t>
            </a:r>
          </a:p>
          <a:p>
            <a:pPr algn="just" marL="589940" indent="-294970" lvl="1">
              <a:lnSpc>
                <a:spcPts val="5464"/>
              </a:lnSpc>
              <a:buFont typeface="Arial"/>
              <a:buChar char="•"/>
            </a:pPr>
            <a:r>
              <a:rPr lang="en-US" b="true" sz="273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Projetos individuais e coletivos</a:t>
            </a:r>
          </a:p>
          <a:p>
            <a:pPr algn="just" marL="589940" indent="-294970" lvl="1">
              <a:lnSpc>
                <a:spcPts val="5464"/>
              </a:lnSpc>
              <a:buFont typeface="Arial"/>
              <a:buChar char="•"/>
            </a:pPr>
            <a:r>
              <a:rPr lang="en-US" b="true" sz="273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Organização espacial </a:t>
            </a:r>
          </a:p>
          <a:p>
            <a:pPr algn="just" marL="589940" indent="-294970" lvl="1">
              <a:lnSpc>
                <a:spcPts val="5464"/>
              </a:lnSpc>
              <a:buFont typeface="Arial"/>
              <a:buChar char="•"/>
            </a:pPr>
            <a:r>
              <a:rPr lang="en-US" b="true" sz="273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Tamanho da área</a:t>
            </a:r>
          </a:p>
          <a:p>
            <a:pPr algn="just" marL="589940" indent="-294970" lvl="1">
              <a:lnSpc>
                <a:spcPts val="5464"/>
              </a:lnSpc>
              <a:buFont typeface="Arial"/>
              <a:buChar char="•"/>
            </a:pPr>
            <a:r>
              <a:rPr lang="en-US" b="true" sz="273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Bens comuns da natureza</a:t>
            </a:r>
          </a:p>
          <a:p>
            <a:pPr algn="just" marL="589940" indent="-294970" lvl="1">
              <a:lnSpc>
                <a:spcPts val="5464"/>
              </a:lnSpc>
              <a:buFont typeface="Arial"/>
              <a:buChar char="•"/>
            </a:pPr>
            <a:r>
              <a:rPr lang="en-US" b="true" sz="273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Políticas de financiamento</a:t>
            </a:r>
          </a:p>
          <a:p>
            <a:pPr algn="just" marL="589940" indent="-294970" lvl="1">
              <a:lnSpc>
                <a:spcPts val="5464"/>
              </a:lnSpc>
              <a:buFont typeface="Arial"/>
              <a:buChar char="•"/>
            </a:pPr>
            <a:r>
              <a:rPr lang="en-US" b="true" sz="273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Disponibilidade de tecnologia</a:t>
            </a:r>
          </a:p>
          <a:p>
            <a:pPr algn="just" marL="589940" indent="-294970" lvl="1">
              <a:lnSpc>
                <a:spcPts val="5464"/>
              </a:lnSpc>
              <a:buFont typeface="Arial"/>
              <a:buChar char="•"/>
            </a:pPr>
            <a:r>
              <a:rPr lang="en-US" b="true" sz="273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Infraestrutura, </a:t>
            </a:r>
          </a:p>
          <a:p>
            <a:pPr algn="just" marL="589940" indent="-294970" lvl="1">
              <a:lnSpc>
                <a:spcPts val="5464"/>
              </a:lnSpc>
              <a:buFont typeface="Arial"/>
              <a:buChar char="•"/>
            </a:pPr>
            <a:r>
              <a:rPr lang="en-US" b="true" sz="273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Distância em relação aos meios urbanos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22986" y="5606970"/>
            <a:ext cx="224150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TERRA VISTA/BA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322026" y="1149792"/>
            <a:ext cx="2271266" cy="33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OZIEL ALVES/MG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663371" y="4624555"/>
            <a:ext cx="1902768" cy="207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  <a:spcBef>
                <a:spcPct val="0"/>
              </a:spcBef>
            </a:pPr>
            <a:r>
              <a:rPr lang="en-US" b="true" sz="118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Foto: Silvio/ incra.gov.br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81053" y="5652136"/>
            <a:ext cx="1517452" cy="207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  <a:spcBef>
                <a:spcPct val="0"/>
              </a:spcBef>
            </a:pPr>
            <a:r>
              <a:rPr lang="en-US" b="true" sz="118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Fonte MST OFICIAL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98836" y="9059480"/>
            <a:ext cx="164455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FonteTeia dos povos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25015" y="679132"/>
            <a:ext cx="3637970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b="true" sz="600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Objetivo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915139"/>
            <a:ext cx="16230600" cy="22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</a:t>
            </a:r>
            <a:r>
              <a:rPr lang="en-US" b="true" sz="3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aracterizar a trajetória histórica de lutas e conquistas de uma comunidade organizada no assentamento periurbano Araras IV. </a:t>
            </a:r>
          </a:p>
          <a:p>
            <a:pPr algn="ctr">
              <a:lnSpc>
                <a:spcPts val="5254"/>
              </a:lnSpc>
              <a:spcBef>
                <a:spcPct val="0"/>
              </a:spcBef>
            </a:pPr>
            <a:r>
              <a:rPr lang="en-US" b="true" sz="2919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11959" y="4081686"/>
            <a:ext cx="2973894" cy="1576164"/>
          </a:xfrm>
          <a:custGeom>
            <a:avLst/>
            <a:gdLst/>
            <a:ahLst/>
            <a:cxnLst/>
            <a:rect r="r" b="b" t="t" l="l"/>
            <a:pathLst>
              <a:path h="1576164" w="2973894">
                <a:moveTo>
                  <a:pt x="0" y="0"/>
                </a:moveTo>
                <a:lnTo>
                  <a:pt x="2973894" y="0"/>
                </a:lnTo>
                <a:lnTo>
                  <a:pt x="2973894" y="1576164"/>
                </a:lnTo>
                <a:lnTo>
                  <a:pt x="0" y="15761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08393" y="1483042"/>
            <a:ext cx="2313881" cy="2978832"/>
          </a:xfrm>
          <a:custGeom>
            <a:avLst/>
            <a:gdLst/>
            <a:ahLst/>
            <a:cxnLst/>
            <a:rect r="r" b="b" t="t" l="l"/>
            <a:pathLst>
              <a:path h="2978832" w="2313881">
                <a:moveTo>
                  <a:pt x="0" y="0"/>
                </a:moveTo>
                <a:lnTo>
                  <a:pt x="2313882" y="0"/>
                </a:lnTo>
                <a:lnTo>
                  <a:pt x="2313882" y="2978832"/>
                </a:lnTo>
                <a:lnTo>
                  <a:pt x="0" y="2978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97748" y="679132"/>
            <a:ext cx="5203156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b="true" sz="600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Metodologia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651760"/>
            <a:ext cx="6970206" cy="5196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</a:t>
            </a: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esquisa qualitativa: estudo de caso do Assentamento periurbano Araras IV. </a:t>
            </a:r>
          </a:p>
          <a:p>
            <a:pPr algn="l">
              <a:lnSpc>
                <a:spcPts val="6000"/>
              </a:lnSpc>
            </a:pPr>
          </a:p>
          <a:p>
            <a:pPr algn="l"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Revisões bibliográficas e análise documental.</a:t>
            </a:r>
          </a:p>
          <a:p>
            <a:pPr algn="l">
              <a:lnSpc>
                <a:spcPts val="540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1828800"/>
            <a:ext cx="8859974" cy="742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Histórico </a:t>
            </a:r>
          </a:p>
          <a:p>
            <a:pPr algn="l"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Trajetória de luta; </a:t>
            </a:r>
          </a:p>
          <a:p>
            <a:pPr algn="l"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Acesso a créditos de fomento e políticas públicas; </a:t>
            </a:r>
          </a:p>
          <a:p>
            <a:pPr algn="l"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Demandas sociais (infraestrutura – água, energia elétrica; saúde e educação); </a:t>
            </a:r>
          </a:p>
          <a:p>
            <a:pPr algn="l"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Atividades econômicas;</a:t>
            </a:r>
          </a:p>
          <a:p>
            <a:pPr algn="l"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Aspectos organizativos; </a:t>
            </a:r>
          </a:p>
          <a:p>
            <a:pPr algn="l"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</a:t>
            </a: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spectos ambientais.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9481" y="1889753"/>
            <a:ext cx="10322241" cy="6477206"/>
          </a:xfrm>
          <a:custGeom>
            <a:avLst/>
            <a:gdLst/>
            <a:ahLst/>
            <a:cxnLst/>
            <a:rect r="r" b="b" t="t" l="l"/>
            <a:pathLst>
              <a:path h="6477206" w="10322241">
                <a:moveTo>
                  <a:pt x="0" y="0"/>
                </a:moveTo>
                <a:lnTo>
                  <a:pt x="10322240" y="0"/>
                </a:lnTo>
                <a:lnTo>
                  <a:pt x="10322240" y="6477206"/>
                </a:lnTo>
                <a:lnTo>
                  <a:pt x="0" y="6477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971654" y="2295518"/>
            <a:ext cx="1196683" cy="1244924"/>
          </a:xfrm>
          <a:custGeom>
            <a:avLst/>
            <a:gdLst/>
            <a:ahLst/>
            <a:cxnLst/>
            <a:rect r="r" b="b" t="t" l="l"/>
            <a:pathLst>
              <a:path h="1244924" w="1196683">
                <a:moveTo>
                  <a:pt x="0" y="0"/>
                </a:moveTo>
                <a:lnTo>
                  <a:pt x="1196683" y="0"/>
                </a:lnTo>
                <a:lnTo>
                  <a:pt x="1196683" y="1244925"/>
                </a:lnTo>
                <a:lnTo>
                  <a:pt x="0" y="1244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97748" y="679132"/>
            <a:ext cx="6431472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b="true" sz="600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 de estudo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229220" y="2065020"/>
            <a:ext cx="5209209" cy="5937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970"/>
              </a:lnSpc>
            </a:pPr>
          </a:p>
          <a:p>
            <a:pPr algn="just" marL="647700" indent="-323850" lvl="1">
              <a:lnSpc>
                <a:spcPts val="597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40,18 hectares</a:t>
            </a:r>
          </a:p>
          <a:p>
            <a:pPr algn="just">
              <a:lnSpc>
                <a:spcPts val="5970"/>
              </a:lnSpc>
            </a:pPr>
          </a:p>
          <a:p>
            <a:pPr algn="just" marL="647700" indent="-323850" lvl="1">
              <a:lnSpc>
                <a:spcPts val="597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30 lotes de 1,33 hectare (Figura 1) (Villar, 2017; Tiburcio, 2024). </a:t>
            </a:r>
          </a:p>
          <a:p>
            <a:pPr algn="just">
              <a:lnSpc>
                <a:spcPts val="597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818548" y="8386009"/>
            <a:ext cx="2470100" cy="160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4"/>
              </a:lnSpc>
              <a:spcBef>
                <a:spcPct val="0"/>
              </a:spcBef>
            </a:pPr>
            <a:r>
              <a:rPr lang="en-US" b="true" sz="12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Fonte: elaborada pelos autores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18548" y="1722113"/>
            <a:ext cx="10718006" cy="392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Figura 1. Mapa de localização Assentamento Araras IV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1971654" y="3883432"/>
            <a:ext cx="1196683" cy="1244924"/>
          </a:xfrm>
          <a:custGeom>
            <a:avLst/>
            <a:gdLst/>
            <a:ahLst/>
            <a:cxnLst/>
            <a:rect r="r" b="b" t="t" l="l"/>
            <a:pathLst>
              <a:path h="1244924" w="1196683">
                <a:moveTo>
                  <a:pt x="0" y="0"/>
                </a:moveTo>
                <a:lnTo>
                  <a:pt x="1196683" y="0"/>
                </a:lnTo>
                <a:lnTo>
                  <a:pt x="1196683" y="1244924"/>
                </a:lnTo>
                <a:lnTo>
                  <a:pt x="0" y="1244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18276" y="679132"/>
            <a:ext cx="9425493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120"/>
              </a:lnSpc>
            </a:pPr>
            <a:r>
              <a:rPr lang="en-US" b="true" sz="600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 e discussão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635408" y="1654475"/>
            <a:ext cx="13154474" cy="7042155"/>
          </a:xfrm>
          <a:custGeom>
            <a:avLst/>
            <a:gdLst/>
            <a:ahLst/>
            <a:cxnLst/>
            <a:rect r="r" b="b" t="t" l="l"/>
            <a:pathLst>
              <a:path h="7042155" w="13154474">
                <a:moveTo>
                  <a:pt x="0" y="0"/>
                </a:moveTo>
                <a:lnTo>
                  <a:pt x="13154474" y="0"/>
                </a:lnTo>
                <a:lnTo>
                  <a:pt x="13154474" y="7042155"/>
                </a:lnTo>
                <a:lnTo>
                  <a:pt x="0" y="7042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536" r="0" b="-2536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1628" y="1483042"/>
            <a:ext cx="986899" cy="879237"/>
          </a:xfrm>
          <a:custGeom>
            <a:avLst/>
            <a:gdLst/>
            <a:ahLst/>
            <a:cxnLst/>
            <a:rect r="r" b="b" t="t" l="l"/>
            <a:pathLst>
              <a:path h="879237" w="986899">
                <a:moveTo>
                  <a:pt x="0" y="0"/>
                </a:moveTo>
                <a:lnTo>
                  <a:pt x="986899" y="0"/>
                </a:lnTo>
                <a:lnTo>
                  <a:pt x="986899" y="879238"/>
                </a:lnTo>
                <a:lnTo>
                  <a:pt x="0" y="87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20636" y="679132"/>
            <a:ext cx="9425493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120"/>
              </a:lnSpc>
            </a:pPr>
            <a:r>
              <a:rPr lang="en-US" b="true" sz="600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 e discussão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90766" y="1681792"/>
            <a:ext cx="8351182" cy="691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Luta por moradia (Massaro Junior, 2009; Villar, 2017). </a:t>
            </a:r>
          </a:p>
          <a:p>
            <a:pPr algn="just">
              <a:lnSpc>
                <a:spcPts val="4200"/>
              </a:lnSpc>
            </a:pP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</a:t>
            </a: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uestões estruturais - endividamento das famílias (Villar, 2017).</a:t>
            </a:r>
          </a:p>
          <a:p>
            <a:pPr algn="just">
              <a:lnSpc>
                <a:spcPts val="4200"/>
              </a:lnSpc>
            </a:pP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Insegurança alimentar (Souza-Esquerdo et al., 2013).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 marL="647700" indent="-323850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Ultrapassar o debate do trabalho agrícola (Campanhola; Graziano, 1999). 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179194" y="1425893"/>
            <a:ext cx="7417352" cy="744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 marL="647700" indent="-323850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carência do apoio público: anos de luta por acesso aos direitos básicos como saúde, educação, água, energia elétrica, saneamento básico e estradas (Villar, 2017; Tiburcio 2024). 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 marL="647700" indent="-323850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Múltiplos assentamentos periurbanos no país e na América Latina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21628" y="4703881"/>
            <a:ext cx="986899" cy="879237"/>
          </a:xfrm>
          <a:custGeom>
            <a:avLst/>
            <a:gdLst/>
            <a:ahLst/>
            <a:cxnLst/>
            <a:rect r="r" b="b" t="t" l="l"/>
            <a:pathLst>
              <a:path h="879237" w="986899">
                <a:moveTo>
                  <a:pt x="0" y="0"/>
                </a:moveTo>
                <a:lnTo>
                  <a:pt x="986899" y="0"/>
                </a:lnTo>
                <a:lnTo>
                  <a:pt x="986899" y="879238"/>
                </a:lnTo>
                <a:lnTo>
                  <a:pt x="0" y="87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21628" y="2937084"/>
            <a:ext cx="986899" cy="879237"/>
          </a:xfrm>
          <a:custGeom>
            <a:avLst/>
            <a:gdLst/>
            <a:ahLst/>
            <a:cxnLst/>
            <a:rect r="r" b="b" t="t" l="l"/>
            <a:pathLst>
              <a:path h="879237" w="986899">
                <a:moveTo>
                  <a:pt x="0" y="0"/>
                </a:moveTo>
                <a:lnTo>
                  <a:pt x="986899" y="0"/>
                </a:lnTo>
                <a:lnTo>
                  <a:pt x="986899" y="879237"/>
                </a:lnTo>
                <a:lnTo>
                  <a:pt x="0" y="879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1628" y="6154619"/>
            <a:ext cx="986899" cy="879237"/>
          </a:xfrm>
          <a:custGeom>
            <a:avLst/>
            <a:gdLst/>
            <a:ahLst/>
            <a:cxnLst/>
            <a:rect r="r" b="b" t="t" l="l"/>
            <a:pathLst>
              <a:path h="879237" w="986899">
                <a:moveTo>
                  <a:pt x="0" y="0"/>
                </a:moveTo>
                <a:lnTo>
                  <a:pt x="986899" y="0"/>
                </a:lnTo>
                <a:lnTo>
                  <a:pt x="986899" y="879237"/>
                </a:lnTo>
                <a:lnTo>
                  <a:pt x="0" y="879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179194" y="5977492"/>
            <a:ext cx="986899" cy="879237"/>
          </a:xfrm>
          <a:custGeom>
            <a:avLst/>
            <a:gdLst/>
            <a:ahLst/>
            <a:cxnLst/>
            <a:rect r="r" b="b" t="t" l="l"/>
            <a:pathLst>
              <a:path h="879237" w="986899">
                <a:moveTo>
                  <a:pt x="0" y="0"/>
                </a:moveTo>
                <a:lnTo>
                  <a:pt x="986899" y="0"/>
                </a:lnTo>
                <a:lnTo>
                  <a:pt x="986899" y="879237"/>
                </a:lnTo>
                <a:lnTo>
                  <a:pt x="0" y="879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179194" y="2362280"/>
            <a:ext cx="986899" cy="879237"/>
          </a:xfrm>
          <a:custGeom>
            <a:avLst/>
            <a:gdLst/>
            <a:ahLst/>
            <a:cxnLst/>
            <a:rect r="r" b="b" t="t" l="l"/>
            <a:pathLst>
              <a:path h="879237" w="986899">
                <a:moveTo>
                  <a:pt x="0" y="0"/>
                </a:moveTo>
                <a:lnTo>
                  <a:pt x="986899" y="0"/>
                </a:lnTo>
                <a:lnTo>
                  <a:pt x="986899" y="879237"/>
                </a:lnTo>
                <a:lnTo>
                  <a:pt x="0" y="879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DAGUHOrGHWs</dc:identifier>
  <dcterms:modified xsi:type="dcterms:W3CDTF">2011-08-01T06:04:30Z</dcterms:modified>
  <cp:revision>1</cp:revision>
  <dc:title>XCLAE - Plantilla presentaciones.pptx</dc:title>
</cp:coreProperties>
</file>