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aven Pro" panose="020B0604020202020204" charset="0"/>
      <p:regular r:id="rId12"/>
    </p:embeddedFont>
    <p:embeddedFont>
      <p:font typeface="Montserrat" panose="00000500000000000000" pitchFamily="2" charset="0"/>
      <p:regular r:id="rId13"/>
    </p:embeddedFont>
    <p:embeddedFont>
      <p:font typeface="Montserrat Bold" panose="00000800000000000000" charset="0"/>
      <p:regular r:id="rId14"/>
    </p:embeddedFont>
    <p:embeddedFont>
      <p:font typeface="Open Sans" panose="020B0606030504020204" pitchFamily="34" charset="0"/>
      <p:regular r:id="rId15"/>
    </p:embeddedFont>
    <p:embeddedFont>
      <p:font typeface="Open Sans Bold" panose="020B0604020202020204" charset="0"/>
      <p:regular r:id="rId16"/>
    </p:embeddedFont>
    <p:embeddedFont>
      <p:font typeface="Raleway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39393" y="7647419"/>
            <a:ext cx="827319" cy="827319"/>
          </a:xfrm>
          <a:custGeom>
            <a:avLst/>
            <a:gdLst/>
            <a:ahLst/>
            <a:cxnLst/>
            <a:rect l="l" t="t" r="r" b="b"/>
            <a:pathLst>
              <a:path w="827319" h="827319">
                <a:moveTo>
                  <a:pt x="0" y="0"/>
                </a:moveTo>
                <a:lnTo>
                  <a:pt x="827319" y="0"/>
                </a:lnTo>
                <a:lnTo>
                  <a:pt x="827319" y="827319"/>
                </a:lnTo>
                <a:lnTo>
                  <a:pt x="0" y="827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010676" y="7645149"/>
            <a:ext cx="2573437" cy="74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  <a:spcBef>
                <a:spcPct val="0"/>
              </a:spcBef>
            </a:pPr>
            <a:r>
              <a:rPr lang="en-US" sz="4374">
                <a:solidFill>
                  <a:srgbClr val="E0A44D"/>
                </a:solidFill>
                <a:latin typeface="Maven Pro"/>
                <a:ea typeface="Maven Pro"/>
                <a:cs typeface="Maven Pro"/>
                <a:sym typeface="Maven Pro"/>
              </a:rPr>
              <a:t>lera.feagri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01">
            <a:off x="1888712" y="1019175"/>
            <a:ext cx="100731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5650230" y="5403570"/>
            <a:ext cx="154687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" name="AutoShape 4"/>
          <p:cNvSpPr/>
          <p:nvPr/>
        </p:nvSpPr>
        <p:spPr>
          <a:xfrm>
            <a:off x="11455618" y="5362887"/>
            <a:ext cx="154687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" name="TextBox 5"/>
          <p:cNvSpPr txBox="1"/>
          <p:nvPr/>
        </p:nvSpPr>
        <p:spPr>
          <a:xfrm>
            <a:off x="13002492" y="646726"/>
            <a:ext cx="5043052" cy="64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6"/>
              </a:lnSpc>
            </a:pPr>
            <a:r>
              <a:rPr lang="en-US" sz="3668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ARROWAI INDUSTRIES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57757" y="2261052"/>
            <a:ext cx="9687787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CONTATOS:</a:t>
            </a:r>
          </a:p>
          <a:p>
            <a:pPr marL="971545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franciscoalves40@outlook.com</a:t>
            </a:r>
          </a:p>
        </p:txBody>
      </p:sp>
      <p:sp>
        <p:nvSpPr>
          <p:cNvPr id="7" name="Freeform 7"/>
          <p:cNvSpPr/>
          <p:nvPr/>
        </p:nvSpPr>
        <p:spPr>
          <a:xfrm>
            <a:off x="9437441" y="4174598"/>
            <a:ext cx="827319" cy="827319"/>
          </a:xfrm>
          <a:custGeom>
            <a:avLst/>
            <a:gdLst/>
            <a:ahLst/>
            <a:cxnLst/>
            <a:rect l="l" t="t" r="r" b="b"/>
            <a:pathLst>
              <a:path w="827319" h="827319">
                <a:moveTo>
                  <a:pt x="0" y="0"/>
                </a:moveTo>
                <a:lnTo>
                  <a:pt x="827319" y="0"/>
                </a:lnTo>
                <a:lnTo>
                  <a:pt x="827319" y="827319"/>
                </a:lnTo>
                <a:lnTo>
                  <a:pt x="0" y="82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429055" y="4172327"/>
            <a:ext cx="2573437" cy="74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  <a:spcBef>
                <a:spcPct val="0"/>
              </a:spcBef>
            </a:pPr>
            <a:r>
              <a:rPr lang="en-US" sz="4374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lera.feagri</a:t>
            </a:r>
          </a:p>
        </p:txBody>
      </p:sp>
      <p:sp>
        <p:nvSpPr>
          <p:cNvPr id="9" name="Freeform 9"/>
          <p:cNvSpPr/>
          <p:nvPr/>
        </p:nvSpPr>
        <p:spPr>
          <a:xfrm>
            <a:off x="13636" y="42642"/>
            <a:ext cx="8196914" cy="10244358"/>
          </a:xfrm>
          <a:custGeom>
            <a:avLst/>
            <a:gdLst/>
            <a:ahLst/>
            <a:cxnLst/>
            <a:rect l="l" t="t" r="r" b="b"/>
            <a:pathLst>
              <a:path w="8196914" h="10244358">
                <a:moveTo>
                  <a:pt x="0" y="0"/>
                </a:moveTo>
                <a:lnTo>
                  <a:pt x="8196914" y="0"/>
                </a:lnTo>
                <a:lnTo>
                  <a:pt x="8196914" y="10244358"/>
                </a:lnTo>
                <a:lnTo>
                  <a:pt x="0" y="10244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69" t="-2265" r="-308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31370" y="8854698"/>
            <a:ext cx="1630458" cy="1379618"/>
          </a:xfrm>
          <a:custGeom>
            <a:avLst/>
            <a:gdLst/>
            <a:ahLst/>
            <a:cxnLst/>
            <a:rect l="l" t="t" r="r" b="b"/>
            <a:pathLst>
              <a:path w="1630458" h="1379618">
                <a:moveTo>
                  <a:pt x="0" y="0"/>
                </a:moveTo>
                <a:lnTo>
                  <a:pt x="1630458" y="0"/>
                </a:lnTo>
                <a:lnTo>
                  <a:pt x="1630458" y="1379618"/>
                </a:lnTo>
                <a:lnTo>
                  <a:pt x="0" y="1379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97967" y="8749330"/>
            <a:ext cx="1409049" cy="1484986"/>
          </a:xfrm>
          <a:custGeom>
            <a:avLst/>
            <a:gdLst/>
            <a:ahLst/>
            <a:cxnLst/>
            <a:rect l="l" t="t" r="r" b="b"/>
            <a:pathLst>
              <a:path w="1409049" h="1484986">
                <a:moveTo>
                  <a:pt x="0" y="0"/>
                </a:moveTo>
                <a:lnTo>
                  <a:pt x="1409049" y="0"/>
                </a:lnTo>
                <a:lnTo>
                  <a:pt x="1409049" y="1484986"/>
                </a:lnTo>
                <a:lnTo>
                  <a:pt x="0" y="1484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44000" y="7445388"/>
            <a:ext cx="582168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AGRADECIMENTOS: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452" y="-36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0200" y="-101145"/>
            <a:ext cx="17627009" cy="1053605"/>
            <a:chOff x="48" y="-104505"/>
            <a:chExt cx="23502678" cy="1404806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-104505"/>
              <a:ext cx="15228635" cy="1268211"/>
              <a:chOff x="0" y="-47625"/>
              <a:chExt cx="3008125" cy="25051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69300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 dirty="0" err="1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</a:t>
              </a:r>
              <a:r>
                <a:rPr lang="en-US" sz="2764" dirty="0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 de </a:t>
              </a:r>
              <a:r>
                <a:rPr lang="en-US" sz="2764" dirty="0" err="1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Extensão</a:t>
              </a:r>
              <a:r>
                <a:rPr lang="en-US" sz="2764" dirty="0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 Rural e </a:t>
              </a:r>
              <a:r>
                <a:rPr lang="en-US" sz="2764" dirty="0" err="1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Agroecologia</a:t>
              </a:r>
              <a:r>
                <a:rPr lang="en-US" sz="2764" dirty="0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 - LERA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82247" y="1259630"/>
            <a:ext cx="1825959" cy="182595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3282247" y="3737746"/>
            <a:ext cx="2409016" cy="240901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136" r="-2513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5199072" y="1728345"/>
            <a:ext cx="2714489" cy="27144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7071" r="-27071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5597904" y="4673764"/>
            <a:ext cx="2422557" cy="24225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409" r="-25409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3356000" y="6146762"/>
            <a:ext cx="2639946" cy="263994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19262" r="-119262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4775574" y="1057275"/>
            <a:ext cx="1296656" cy="43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</a:p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Toda Matéria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92774" y="5944407"/>
            <a:ext cx="1326451" cy="43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</a:p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Brasil de Fato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261766" y="4240479"/>
            <a:ext cx="758695" cy="43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</a:p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Politize!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424416" y="6893965"/>
            <a:ext cx="666301" cy="43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</a:p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995946" y="8004750"/>
            <a:ext cx="666301" cy="43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</a:p>
          <a:p>
            <a:pPr algn="ctr">
              <a:lnSpc>
                <a:spcPts val="1653"/>
              </a:lnSpc>
            </a:pPr>
            <a:r>
              <a:rPr lang="en-US" sz="16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BMG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0" y="1433410"/>
            <a:ext cx="12437643" cy="666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5097" lvl="1" indent="-317549" algn="l">
              <a:lnSpc>
                <a:spcPts val="4118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Revolución Verde: semillas híbridas, transgénicas y paquete tecnológico.</a:t>
            </a:r>
          </a:p>
          <a:p>
            <a:pPr marL="635097" lvl="1" indent="-317549" algn="l">
              <a:lnSpc>
                <a:spcPts val="4118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Pérdida del control de los agricultores sobre las semillas y dependencia de insumos.</a:t>
            </a:r>
          </a:p>
          <a:p>
            <a:pPr marL="635097" lvl="1" indent="-317549" algn="l">
              <a:lnSpc>
                <a:spcPts val="4118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Inseguridad Alimentaria y Nutricional.</a:t>
            </a:r>
          </a:p>
          <a:p>
            <a:pPr marL="635097" lvl="1" indent="-317549" algn="l">
              <a:lnSpc>
                <a:spcPts val="4118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 semillas criollas, adaptadas a diferentes regiones, ofrecen independencia a los agricultores y contribuyen a la seguridad alimentaria.</a:t>
            </a:r>
          </a:p>
          <a:p>
            <a:pPr marL="635097" lvl="1" indent="-317549" algn="l">
              <a:lnSpc>
                <a:spcPts val="4118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agricultores y agricultoras necesitan incentivos del poder público.</a:t>
            </a:r>
          </a:p>
          <a:p>
            <a:pPr marL="635097" lvl="1" indent="-317549" algn="l">
              <a:lnSpc>
                <a:spcPts val="4118"/>
              </a:lnSpc>
              <a:buFont typeface="Arial"/>
              <a:buChar char="•"/>
            </a:pPr>
            <a:r>
              <a:rPr lang="en-US" sz="2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Pocos estudios se han centrado en las políticas y programas estatales para entender cómo la agroecología es incorporada por las acciones públicas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5131" y="78606"/>
            <a:ext cx="615940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Reflexiones iniciales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0959" y="85218"/>
            <a:ext cx="17627041" cy="975226"/>
            <a:chOff x="0" y="0"/>
            <a:chExt cx="23502721" cy="1300301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136596"/>
              <a:ext cx="15228630" cy="1027110"/>
              <a:chOff x="0" y="0"/>
              <a:chExt cx="3008124" cy="202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94153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 de Extensão Rural e Agroecologia - LERA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2120887"/>
            <a:ext cx="14161568" cy="553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0994" lvl="1" indent="-425497" algn="l">
              <a:lnSpc>
                <a:spcPts val="5518"/>
              </a:lnSpc>
              <a:buFont typeface="Arial"/>
              <a:buChar char="•"/>
            </a:pPr>
            <a:r>
              <a:rPr lang="en-US" sz="3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partir de esto, el objetivo de este trabajo es caracterizar los instrumentos de salvaguardia de las semillas criollas presentes en Políticas Estatales de Agroecología y Producción Orgánica (PEAPOs).</a:t>
            </a:r>
          </a:p>
          <a:p>
            <a:pPr marL="850994" lvl="1" indent="-425497" algn="l">
              <a:lnSpc>
                <a:spcPts val="5518"/>
              </a:lnSpc>
              <a:buFont typeface="Arial"/>
              <a:buChar char="•"/>
            </a:pPr>
            <a:r>
              <a:rPr lang="en-US" sz="39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 que las semillas criollas son de gran importancia como patrimonio genético y cultural, fundamentales para la diversidad agrícola y para la soberanía y seguridad alimentaria.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0424" y="322128"/>
            <a:ext cx="3702176" cy="11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 err="1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Objetivo</a:t>
            </a:r>
            <a:endParaRPr lang="en-US" sz="6699" dirty="0">
              <a:solidFill>
                <a:srgbClr val="004AA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60424" y="0"/>
            <a:ext cx="17627041" cy="975226"/>
            <a:chOff x="0" y="0"/>
            <a:chExt cx="23502721" cy="1300301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136596"/>
              <a:ext cx="15228630" cy="1027110"/>
              <a:chOff x="0" y="0"/>
              <a:chExt cx="3008124" cy="202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94153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 de Extensão Rural e Agroecologia - LERA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73944" y="1485449"/>
            <a:ext cx="7361150" cy="7394013"/>
          </a:xfrm>
          <a:custGeom>
            <a:avLst/>
            <a:gdLst/>
            <a:ahLst/>
            <a:cxnLst/>
            <a:rect l="l" t="t" r="r" b="b"/>
            <a:pathLst>
              <a:path w="7361150" h="7394013">
                <a:moveTo>
                  <a:pt x="0" y="0"/>
                </a:moveTo>
                <a:lnTo>
                  <a:pt x="7361151" y="0"/>
                </a:lnTo>
                <a:lnTo>
                  <a:pt x="7361151" y="7394012"/>
                </a:lnTo>
                <a:lnTo>
                  <a:pt x="0" y="7394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2130412"/>
            <a:ext cx="9645244" cy="563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investigación es un estudio exploratorio y de carácter inicial, que se realizó con un enfoque cualitativo, utilizando la investigación documental.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abordar el país en su conjunto, se recopiló una PEAPO para cada una de las cinco grandes regiones de Brasil (Norte, Nordeste, Centro-Oeste, Sudeste y Sur).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392" y="322128"/>
            <a:ext cx="5466608" cy="11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 err="1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Metodología</a:t>
            </a:r>
            <a:endParaRPr lang="en-US" sz="6699" dirty="0">
              <a:solidFill>
                <a:srgbClr val="004AA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60424" y="0"/>
            <a:ext cx="17627041" cy="975226"/>
            <a:chOff x="0" y="0"/>
            <a:chExt cx="23502721" cy="1300301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136596"/>
              <a:ext cx="15228630" cy="1027110"/>
              <a:chOff x="0" y="0"/>
              <a:chExt cx="3008124" cy="202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94153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 de Extensão Rural e Agroecologia - LERA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131249" y="1297932"/>
            <a:ext cx="8156751" cy="7691137"/>
          </a:xfrm>
          <a:custGeom>
            <a:avLst/>
            <a:gdLst/>
            <a:ahLst/>
            <a:cxnLst/>
            <a:rect l="l" t="t" r="r" b="b"/>
            <a:pathLst>
              <a:path w="8156751" h="7691137">
                <a:moveTo>
                  <a:pt x="0" y="0"/>
                </a:moveTo>
                <a:lnTo>
                  <a:pt x="8156751" y="0"/>
                </a:lnTo>
                <a:lnTo>
                  <a:pt x="8156751" y="7691136"/>
                </a:lnTo>
                <a:lnTo>
                  <a:pt x="0" y="769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2130412"/>
            <a:ext cx="9645244" cy="62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este proceso se priorizaron los estados en los que la PEAPO incluía en su redacción incentivos a las semillas locales, tradicionales o criollas.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levantamientos de los documentos institucionales se realizaron en el sitio https://leisestaduais.com.br/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estados analizados fueron Amazonas, Bahía, Goiás, São Paulo y Río Grande del Sur.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392" y="322128"/>
            <a:ext cx="5624822" cy="11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 err="1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Metodología</a:t>
            </a:r>
            <a:endParaRPr lang="en-US" sz="6699" dirty="0">
              <a:solidFill>
                <a:srgbClr val="004AA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60424" y="0"/>
            <a:ext cx="17627041" cy="975226"/>
            <a:chOff x="0" y="0"/>
            <a:chExt cx="23502721" cy="1300301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136596"/>
              <a:ext cx="15228630" cy="1027110"/>
              <a:chOff x="0" y="0"/>
              <a:chExt cx="3008124" cy="202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94153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 de Extensão Rural e Agroecologia - LERA</a:t>
              </a:r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2122006" y="5558379"/>
          <a:ext cx="14902309" cy="3088569"/>
        </p:xfrm>
        <a:graphic>
          <a:graphicData uri="http://schemas.openxmlformats.org/drawingml/2006/table">
            <a:tbl>
              <a:tblPr/>
              <a:tblGrid>
                <a:gridCol w="220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6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2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1185"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Región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Nordeste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Centro-Oeste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Sudeste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692"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Estado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Amazonas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Bahia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Goiás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São Paulo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Rio Grande del Sur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92"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303955" y="322128"/>
            <a:ext cx="5331259" cy="11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 err="1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  <a:endParaRPr lang="en-US" sz="6699" dirty="0">
              <a:solidFill>
                <a:srgbClr val="004AA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2130412"/>
            <a:ext cx="16230600" cy="249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protagonismo de Río Grande del Sur reside en que fue el primer estado en aprobar un instrumento agroecológico para semillas tradicionales. 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Política Nacional de Agroecología y Producción Orgánica, 2012.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60424" y="0"/>
            <a:ext cx="17627041" cy="975226"/>
            <a:chOff x="0" y="0"/>
            <a:chExt cx="23502721" cy="1300301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136596"/>
              <a:ext cx="15228630" cy="1027110"/>
              <a:chOff x="0" y="0"/>
              <a:chExt cx="3008124" cy="202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94153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 de Extensão Rural e Agroecologia - LERA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03955" y="322128"/>
            <a:ext cx="5543518" cy="11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 err="1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  <a:endParaRPr lang="en-US" sz="6699" dirty="0">
              <a:solidFill>
                <a:srgbClr val="004AA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3821" y="1685899"/>
            <a:ext cx="17060357" cy="6421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4173" lvl="1" indent="-447086" algn="l">
              <a:lnSpc>
                <a:spcPts val="5798"/>
              </a:lnSpc>
              <a:buFont typeface="Arial"/>
              <a:buChar char="•"/>
            </a:pPr>
            <a:r>
              <a:rPr lang="en-US" sz="414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Objetivos</a:t>
            </a:r>
            <a:r>
              <a:rPr lang="en-US" sz="414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14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Principales</a:t>
            </a:r>
            <a:r>
              <a:rPr lang="en-US" sz="414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las PEAPO</a:t>
            </a:r>
          </a:p>
          <a:p>
            <a:pPr marL="699867" lvl="1" indent="-349934" algn="l">
              <a:lnSpc>
                <a:spcPts val="4538"/>
              </a:lnSpc>
              <a:buFont typeface="Arial"/>
              <a:buChar char="•"/>
            </a:pP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Desarrollo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sistemas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producción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distribución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comercialización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semillas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tradicionales</a:t>
            </a:r>
            <a:endParaRPr lang="en-US" sz="324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99867" lvl="1" indent="-349934" algn="l">
              <a:lnSpc>
                <a:spcPts val="4538"/>
              </a:lnSpc>
              <a:buFont typeface="Arial"/>
              <a:buChar char="•"/>
            </a:pP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Promover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uso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la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conservación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recursos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genéticos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las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variedades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locales,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tradicionales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criollas</a:t>
            </a:r>
            <a:endParaRPr lang="en-US" sz="324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99867" lvl="1" indent="-349934" algn="l">
              <a:lnSpc>
                <a:spcPts val="4538"/>
              </a:lnSpc>
              <a:buFont typeface="Arial"/>
              <a:buChar char="•"/>
            </a:pP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Promover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recuperación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producción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intercambio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plántulas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semillas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criollas</a:t>
            </a:r>
            <a:endParaRPr lang="en-US" sz="324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99867" lvl="1" indent="-349934" algn="l">
              <a:lnSpc>
                <a:spcPts val="4538"/>
              </a:lnSpc>
              <a:buFont typeface="Arial"/>
              <a:buChar char="•"/>
            </a:pP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Apoyo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establecimiento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funcionamiento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casas y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bancos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comunitarios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semillas</a:t>
            </a:r>
            <a:endParaRPr lang="en-US" sz="324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99867" lvl="1" indent="-349934" algn="l">
              <a:lnSpc>
                <a:spcPts val="4538"/>
              </a:lnSpc>
              <a:buFont typeface="Arial"/>
              <a:buChar char="•"/>
            </a:pP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Reconocer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importancia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movimientos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agroecología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de la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agricultura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familiar y de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sz="324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pueblos </a:t>
            </a:r>
            <a:r>
              <a:rPr lang="en-US" sz="324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tradicionales</a:t>
            </a:r>
            <a:endParaRPr lang="en-US" sz="324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60424" y="0"/>
            <a:ext cx="17627041" cy="975226"/>
            <a:chOff x="0" y="0"/>
            <a:chExt cx="23502721" cy="1300301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136596"/>
              <a:ext cx="15228630" cy="1027110"/>
              <a:chOff x="0" y="0"/>
              <a:chExt cx="3008124" cy="202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94153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 de Extensão Rural e Agroecologia - LERA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03955" y="322128"/>
            <a:ext cx="5020645" cy="11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 err="1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  <a:endParaRPr lang="en-US" sz="6699" dirty="0">
              <a:solidFill>
                <a:srgbClr val="004AA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3821" y="1666849"/>
            <a:ext cx="17060357" cy="642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941" lvl="1" indent="-479470" algn="l">
              <a:lnSpc>
                <a:spcPts val="6218"/>
              </a:lnSpc>
              <a:buFont typeface="Arial"/>
              <a:buChar char="•"/>
            </a:pPr>
            <a:r>
              <a:rPr lang="en-US" sz="444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Instrumentos principales de las PEAPO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Asistencia Técnica y Extensión Rural -  Tiene como objetivo garantizar que el servicio sea público, gratuito y destinado exclusivamente a los agricultores familiares (Castro, 2015).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Compras Gubernamentales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Medidas fiscales y tributarias: precios diferenciados y exenciones.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Líneas de crédito, subsidios, financiamiento y fomento - Contribuyen a la formación de reservas públicas con alimentos producidos por agricultores familiares, además de fortalecer redes de comercialización locales y regionales (Hespanhol, 2013).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60424" y="0"/>
            <a:ext cx="17627041" cy="975226"/>
            <a:chOff x="0" y="0"/>
            <a:chExt cx="23502721" cy="1300301"/>
          </a:xfrm>
        </p:grpSpPr>
        <p:sp>
          <p:nvSpPr>
            <p:cNvPr id="4" name="AutoShape 4"/>
            <p:cNvSpPr/>
            <p:nvPr/>
          </p:nvSpPr>
          <p:spPr>
            <a:xfrm flipV="1">
              <a:off x="48" y="724536"/>
              <a:ext cx="13430810" cy="254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4818409" y="243813"/>
              <a:ext cx="6724069" cy="82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6"/>
                </a:lnSpc>
              </a:pPr>
              <a:r>
                <a:rPr lang="en-US" sz="3668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ARROWAI INDUSTRIES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274091" y="136596"/>
              <a:ext cx="15228630" cy="1027110"/>
              <a:chOff x="0" y="0"/>
              <a:chExt cx="3008124" cy="202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08125" cy="202886"/>
              </a:xfrm>
              <a:custGeom>
                <a:avLst/>
                <a:gdLst/>
                <a:ahLst/>
                <a:cxnLst/>
                <a:rect l="l" t="t" r="r" b="b"/>
                <a:pathLst>
                  <a:path w="3008125" h="202886">
                    <a:moveTo>
                      <a:pt x="34570" y="0"/>
                    </a:moveTo>
                    <a:lnTo>
                      <a:pt x="2973555" y="0"/>
                    </a:lnTo>
                    <a:cubicBezTo>
                      <a:pt x="2992647" y="0"/>
                      <a:pt x="3008125" y="15477"/>
                      <a:pt x="3008125" y="34570"/>
                    </a:cubicBezTo>
                    <a:lnTo>
                      <a:pt x="3008125" y="168316"/>
                    </a:lnTo>
                    <a:cubicBezTo>
                      <a:pt x="3008125" y="177485"/>
                      <a:pt x="3004482" y="186278"/>
                      <a:pt x="2997999" y="192761"/>
                    </a:cubicBezTo>
                    <a:cubicBezTo>
                      <a:pt x="2991516" y="199244"/>
                      <a:pt x="2982723" y="202886"/>
                      <a:pt x="2973555" y="202886"/>
                    </a:cubicBezTo>
                    <a:lnTo>
                      <a:pt x="34570" y="202886"/>
                    </a:lnTo>
                    <a:cubicBezTo>
                      <a:pt x="25401" y="202886"/>
                      <a:pt x="16608" y="199244"/>
                      <a:pt x="10125" y="192761"/>
                    </a:cubicBezTo>
                    <a:cubicBezTo>
                      <a:pt x="3642" y="186278"/>
                      <a:pt x="0" y="177485"/>
                      <a:pt x="0" y="168316"/>
                    </a:cubicBezTo>
                    <a:lnTo>
                      <a:pt x="0" y="34570"/>
                    </a:lnTo>
                    <a:cubicBezTo>
                      <a:pt x="0" y="25401"/>
                      <a:pt x="3642" y="16608"/>
                      <a:pt x="10125" y="10125"/>
                    </a:cubicBezTo>
                    <a:cubicBezTo>
                      <a:pt x="16608" y="3642"/>
                      <a:pt x="25401" y="0"/>
                      <a:pt x="34570" y="0"/>
                    </a:cubicBezTo>
                    <a:close/>
                  </a:path>
                </a:pathLst>
              </a:custGeom>
              <a:solidFill>
                <a:srgbClr val="AB452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008124" cy="25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0494153" y="0"/>
              <a:ext cx="1305532" cy="1300301"/>
            </a:xfrm>
            <a:custGeom>
              <a:avLst/>
              <a:gdLst/>
              <a:ahLst/>
              <a:cxnLst/>
              <a:rect l="l" t="t" r="r" b="b"/>
              <a:pathLst>
                <a:path w="1305532" h="1300301">
                  <a:moveTo>
                    <a:pt x="0" y="0"/>
                  </a:moveTo>
                  <a:lnTo>
                    <a:pt x="1305532" y="0"/>
                  </a:lnTo>
                  <a:lnTo>
                    <a:pt x="1305532" y="1300301"/>
                  </a:lnTo>
                  <a:lnTo>
                    <a:pt x="0" y="130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41" b="-2295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7991078" y="306441"/>
              <a:ext cx="12503075" cy="62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Laboratório de Extensão Rural e Agroecologia - LERA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08644" y="322128"/>
            <a:ext cx="4388793" cy="1163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4AAD"/>
                </a:solidFill>
                <a:latin typeface="Raleway"/>
                <a:ea typeface="Raleway"/>
                <a:cs typeface="Raleway"/>
                <a:sym typeface="Raleway"/>
              </a:rPr>
              <a:t>Conclusión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821" y="1685899"/>
            <a:ext cx="17060357" cy="5005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8"/>
              </a:lnSpc>
            </a:pPr>
            <a:endParaRPr/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efectividad de las PEAPOs en la salvaguardia de las semillas criollas y tradicionales depende de objetivos claros, del compromiso gubernamental y del reconocimiento social de su importancia.</a:t>
            </a:r>
          </a:p>
          <a:p>
            <a:pPr marL="764636" lvl="1" indent="-382318" algn="l">
              <a:lnSpc>
                <a:spcPts val="4958"/>
              </a:lnSpc>
              <a:buFont typeface="Arial"/>
              <a:buChar char="•"/>
            </a:pPr>
            <a:r>
              <a:rPr lang="en-US" sz="35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Asistencia Técnica y Extensión Rural, junto con instrumentos económicos y compras gubernamentales, es esencial para promover la conservación de las semillas, contribuyendo al desarrollo rural sostenible y al fortalecimiento de la agricultura familiar.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673</Words>
  <Application>Microsoft Office PowerPoint</Application>
  <PresentationFormat>Personalizar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Montserrat</vt:lpstr>
      <vt:lpstr>Arial</vt:lpstr>
      <vt:lpstr>Montserrat Bold</vt:lpstr>
      <vt:lpstr>Open Sans Bold</vt:lpstr>
      <vt:lpstr>Raleway</vt:lpstr>
      <vt:lpstr>Maven Pro</vt:lpstr>
      <vt:lpstr>Calibri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Silva-Sementes-Agroecologia</dc:title>
  <cp:lastModifiedBy>Francisco Alves</cp:lastModifiedBy>
  <cp:revision>2</cp:revision>
  <dcterms:created xsi:type="dcterms:W3CDTF">2006-08-16T00:00:00Z</dcterms:created>
  <dcterms:modified xsi:type="dcterms:W3CDTF">2024-10-25T01:41:40Z</dcterms:modified>
  <dc:identifier>DAGUfzeOAsk</dc:identifier>
</cp:coreProperties>
</file>